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70"/>
  </p:notesMasterIdLst>
  <p:handoutMasterIdLst>
    <p:handoutMasterId r:id="rId71"/>
  </p:handoutMasterIdLst>
  <p:sldIdLst>
    <p:sldId id="1274" r:id="rId2"/>
    <p:sldId id="1311" r:id="rId3"/>
    <p:sldId id="1275" r:id="rId4"/>
    <p:sldId id="1276" r:id="rId5"/>
    <p:sldId id="1160" r:id="rId6"/>
    <p:sldId id="1277" r:id="rId7"/>
    <p:sldId id="1162" r:id="rId8"/>
    <p:sldId id="1308" r:id="rId9"/>
    <p:sldId id="1163" r:id="rId10"/>
    <p:sldId id="1145" r:id="rId11"/>
    <p:sldId id="1164" r:id="rId12"/>
    <p:sldId id="1146" r:id="rId13"/>
    <p:sldId id="1278" r:id="rId14"/>
    <p:sldId id="1165" r:id="rId15"/>
    <p:sldId id="1147" r:id="rId16"/>
    <p:sldId id="1246" r:id="rId17"/>
    <p:sldId id="1247" r:id="rId18"/>
    <p:sldId id="1167" r:id="rId19"/>
    <p:sldId id="1168" r:id="rId20"/>
    <p:sldId id="1148" r:id="rId21"/>
    <p:sldId id="1166" r:id="rId22"/>
    <p:sldId id="1279" r:id="rId23"/>
    <p:sldId id="1153" r:id="rId24"/>
    <p:sldId id="1250" r:id="rId25"/>
    <p:sldId id="1280" r:id="rId26"/>
    <p:sldId id="1251" r:id="rId27"/>
    <p:sldId id="1252" r:id="rId28"/>
    <p:sldId id="1253" r:id="rId29"/>
    <p:sldId id="1204" r:id="rId30"/>
    <p:sldId id="1205" r:id="rId31"/>
    <p:sldId id="1281" r:id="rId32"/>
    <p:sldId id="1169" r:id="rId33"/>
    <p:sldId id="1282" r:id="rId34"/>
    <p:sldId id="1255" r:id="rId35"/>
    <p:sldId id="1154" r:id="rId36"/>
    <p:sldId id="1254" r:id="rId37"/>
    <p:sldId id="1172" r:id="rId38"/>
    <p:sldId id="1283" r:id="rId39"/>
    <p:sldId id="1256" r:id="rId40"/>
    <p:sldId id="1258" r:id="rId41"/>
    <p:sldId id="1273" r:id="rId42"/>
    <p:sldId id="1259" r:id="rId43"/>
    <p:sldId id="1170" r:id="rId44"/>
    <p:sldId id="1285" r:id="rId45"/>
    <p:sldId id="1225" r:id="rId46"/>
    <p:sldId id="1309" r:id="rId47"/>
    <p:sldId id="1310" r:id="rId48"/>
    <p:sldId id="1287" r:id="rId49"/>
    <p:sldId id="1288" r:id="rId50"/>
    <p:sldId id="1289" r:id="rId51"/>
    <p:sldId id="1219" r:id="rId52"/>
    <p:sldId id="1220" r:id="rId53"/>
    <p:sldId id="1303" r:id="rId54"/>
    <p:sldId id="1305" r:id="rId55"/>
    <p:sldId id="1221" r:id="rId56"/>
    <p:sldId id="1306" r:id="rId57"/>
    <p:sldId id="1261" r:id="rId58"/>
    <p:sldId id="1262" r:id="rId59"/>
    <p:sldId id="1307" r:id="rId60"/>
    <p:sldId id="1171" r:id="rId61"/>
    <p:sldId id="1244" r:id="rId62"/>
    <p:sldId id="1151" r:id="rId63"/>
    <p:sldId id="1152" r:id="rId64"/>
    <p:sldId id="1155" r:id="rId65"/>
    <p:sldId id="1156" r:id="rId66"/>
    <p:sldId id="1157" r:id="rId67"/>
    <p:sldId id="1158" r:id="rId68"/>
    <p:sldId id="1228" r:id="rId6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876" autoAdjust="0"/>
  </p:normalViewPr>
  <p:slideViewPr>
    <p:cSldViewPr>
      <p:cViewPr varScale="1">
        <p:scale>
          <a:sx n="68" d="100"/>
          <a:sy n="68" d="100"/>
        </p:scale>
        <p:origin x="186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20.10.2023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20.10.2023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'3'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homeassistant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homeassistant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"ghcr.io/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home-assistant:stable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config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localtime:ro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privileged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"8123:8123"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37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82AAFF"/>
                </a:solidFill>
                <a:effectLst/>
                <a:latin typeface="SFMono-Regular"/>
              </a:rPr>
              <a:t>3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523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550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http:</a:t>
            </a:r>
          </a:p>
          <a:p>
            <a:r>
              <a:rPr lang="de-AT" dirty="0"/>
              <a:t>  </a:t>
            </a:r>
            <a:r>
              <a:rPr lang="de-AT" dirty="0" err="1"/>
              <a:t>ip_ban_enabled</a:t>
            </a:r>
            <a:r>
              <a:rPr lang="de-AT" dirty="0"/>
              <a:t>: </a:t>
            </a:r>
            <a:r>
              <a:rPr lang="de-AT" dirty="0" err="1"/>
              <a:t>true</a:t>
            </a:r>
            <a:endParaRPr lang="de-AT" dirty="0"/>
          </a:p>
          <a:p>
            <a:r>
              <a:rPr lang="de-AT" dirty="0"/>
              <a:t>  </a:t>
            </a:r>
            <a:r>
              <a:rPr lang="de-AT" dirty="0" err="1"/>
              <a:t>login_attempts_threshold</a:t>
            </a:r>
            <a:r>
              <a:rPr lang="de-AT" dirty="0"/>
              <a:t>: 5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106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home-assistant.io/installation/raspberrypi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s.xyz/docs/setup/downlo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jacobs.org/home-automation/convert-home-assistant-to-use-mariadb-as-the-database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zachowj/hass-node-red#hacs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homeassistant.local:8123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192.168.1.99:8086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-maus/RaspberryMatic/wiki/Installation-HomeAssistant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home-assistant.io/integrations/systemmonitor/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homejunkie/Home-Assistant-Tutorials" TargetMode="External"/><Relationship Id="rId2" Type="http://schemas.openxmlformats.org/officeDocument/2006/relationships/hyperlink" Target="https://www.youtube.com/watch?v=fs_qyQEm5Xo&amp;list=PLIxK2LLg_SBv6tud8fjgl0scqhyZba-O7&amp;ab_channel=Tristan%27sSmartesHei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rsaboo/homeassistant-config/blob/master/HASS%20Cheatsheet.m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DCF6D-6559-50AD-5FEB-003183FF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 auf Raspberry Pi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D80FFA-E980-3DB7-6FC3-55CA4B53F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https://www.home-assistant.io/installation/raspberrypi/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98C5EA-0ABC-8083-A358-31291115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" y="2110855"/>
            <a:ext cx="9144000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8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Advanced</a:t>
            </a:r>
            <a:r>
              <a:rPr lang="de-AT" dirty="0"/>
              <a:t> Mode aktivieren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6C741-C069-BFA8-F167-5C6B4400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87568"/>
            <a:ext cx="5914940" cy="48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AC7B6-B964-9146-166B-517EE33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5B87E-486A-16C5-85EF-EC605C3E4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5AD-59B2-E27E-CA27-9027F31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31"/>
            <a:ext cx="9144000" cy="50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7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-Store - </a:t>
            </a:r>
            <a:r>
              <a:rPr lang="de-AT" dirty="0" err="1"/>
              <a:t>Enable</a:t>
            </a:r>
            <a:r>
              <a:rPr lang="de-AT" dirty="0"/>
              <a:t> SSH/SFTP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EE66A5-BBD0-435B-DC63-CFF08181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9144000" cy="54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91111-3BB8-7C53-94AB-7A90FB90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</a:t>
            </a:r>
            <a:r>
              <a:rPr lang="de-AT" dirty="0" err="1"/>
              <a:t>AddOn</a:t>
            </a:r>
            <a:r>
              <a:rPr lang="de-AT" dirty="0"/>
              <a:t> über Store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D883-1BAF-E929-C925-726068D2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Frenck</a:t>
            </a:r>
            <a:r>
              <a:rPr lang="de-AT" dirty="0"/>
              <a:t> ist ein sehr wertvolles Community-Mitglied</a:t>
            </a:r>
          </a:p>
          <a:p>
            <a:r>
              <a:rPr lang="de-AT" dirty="0"/>
              <a:t>Installation dauert etwas </a:t>
            </a:r>
            <a:r>
              <a:rPr lang="de-AT" dirty="0">
                <a:sym typeface="Wingdings" panose="05000000000000000000" pitchFamily="2" charset="2"/>
              </a:rPr>
              <a:t> F5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C5730-A86B-8F86-BBEF-5607DB4A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04042"/>
            <a:ext cx="4752528" cy="41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633B7-11E7-7DDA-3759-BA109869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SSH - Überblick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D55B6E-0FFE-4841-86F4-720FB9668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D5B7D2-AFFD-3BAA-982A-1B6C9B08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767"/>
            <a:ext cx="8077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8A98E-AF76-764B-86BD-43EDFD14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– Benutzer anpassen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C0E3E-3024-F710-D113-0A2F13363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0728"/>
            <a:ext cx="8207375" cy="4608165"/>
          </a:xfrm>
        </p:spPr>
        <p:txBody>
          <a:bodyPr/>
          <a:lstStyle/>
          <a:p>
            <a:r>
              <a:rPr lang="de-AT" dirty="0"/>
              <a:t>Gleich </a:t>
            </a:r>
            <a:r>
              <a:rPr lang="de-AT" dirty="0" err="1"/>
              <a:t>sftp</a:t>
            </a:r>
            <a:r>
              <a:rPr lang="de-AT" dirty="0"/>
              <a:t> freigeben</a:t>
            </a:r>
          </a:p>
          <a:p>
            <a:r>
              <a:rPr lang="de-AT" dirty="0"/>
              <a:t>Auf Infoseite starten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B54BDD-ABF4-22C4-B4B1-F674804A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7" y="2123728"/>
            <a:ext cx="5976664" cy="36309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050261-9458-B14B-075A-A67765E6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61" y="3140967"/>
            <a:ext cx="4509227" cy="37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39214-415A-6CB2-A1AD-5BF7604F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 kontrollieren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162B4-814F-9AD6-0254-FA9D119B0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Fehlermeldungen ?!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E3E6F-ED36-F8C0-385E-0CA1465C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4" y="2204864"/>
            <a:ext cx="7400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995B0-F584-96F2-6799-BB3DBA49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noch einmal überprüfen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63D843-3975-DF4E-9BF4-30C819F63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User/Kennwort </a:t>
            </a:r>
            <a:r>
              <a:rPr lang="de-AT" dirty="0">
                <a:sym typeface="Wingdings" panose="05000000000000000000" pitchFamily="2" charset="2"/>
              </a:rPr>
              <a:t> jetzt passt es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26AB3F-91F3-2552-F886-000A0B5B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15680"/>
            <a:ext cx="5022811" cy="4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40683-D0F2-7ADD-ADBF-E702015F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Starten und Aufrufen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CA74DA-94DC-5B0B-57D7-8F40AC869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CBF695-3694-F5E1-549A-7648BFDE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39" y="2276872"/>
            <a:ext cx="5820321" cy="3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51B80-0E5F-A362-7BF1-7E50A51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HomeAssistant</a:t>
            </a:r>
            <a:r>
              <a:rPr lang="de-AT" dirty="0"/>
              <a:t> neu starten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556D8-D2E6-3D7A-9C12-0987ED4DC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… oder etwas Zeit lassen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87967-9595-685C-D63B-8B1A2028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1988840"/>
            <a:ext cx="9144000" cy="37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06DBA-12C3-4DDE-0F9C-533AF468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Raspberry Pi Imager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578AF6-3B94-456B-610E-1022EF9E3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Unterstützt direkt HA</a:t>
            </a:r>
          </a:p>
          <a:p>
            <a:pPr lvl="1"/>
            <a:r>
              <a:rPr lang="de-AT" dirty="0"/>
              <a:t>Other 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OS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AEA0FA-EB6C-7E1A-F0B8-B4848C96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64904"/>
            <a:ext cx="5276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F868E-F6A6-8B22-FA0B-7F9FBC71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8A6899-58E1-E846-9108-477AEF7D5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3FD3D6-9680-0C8E-3A83-BD8742F9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" y="1124744"/>
            <a:ext cx="9134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D4790-D959-8A5C-9055-3B4F5124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AFCA05-C994-3790-DE73-7AD6EE7F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B537F-85B1-2D34-4369-EAB7A8F4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6108"/>
            <a:ext cx="7246547" cy="57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C1A60-056F-1FAD-043B-F3B71908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Sftp</a:t>
            </a:r>
            <a:r>
              <a:rPr lang="de-AT" dirty="0"/>
              <a:t> testen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EB4C32-E71A-B827-1561-C8ACD9A85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59B4B7-879A-C884-8783-39601EF0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1" y="1124572"/>
            <a:ext cx="8581498" cy="46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D2CE7-BF0C-B9A4-B095-366C1A6B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Install</a:t>
            </a:r>
            <a:r>
              <a:rPr lang="de-AT" dirty="0"/>
              <a:t> Home </a:t>
            </a:r>
            <a:r>
              <a:rPr lang="de-AT" dirty="0" err="1"/>
              <a:t>Assistant</a:t>
            </a:r>
            <a:r>
              <a:rPr lang="de-AT" dirty="0"/>
              <a:t> Community 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6AA1C-0AE2-8653-6715-F0B6F47A8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3"/>
              </a:rPr>
              <a:t>https://hacs.xyz/docs/setup/download/</a:t>
            </a:r>
            <a:r>
              <a:rPr lang="de-AT" sz="2400" dirty="0"/>
              <a:t> </a:t>
            </a:r>
          </a:p>
          <a:p>
            <a:r>
              <a:rPr lang="de-AT" dirty="0" err="1"/>
              <a:t>Ssh</a:t>
            </a:r>
            <a:r>
              <a:rPr lang="de-AT" dirty="0"/>
              <a:t>: </a:t>
            </a:r>
            <a:r>
              <a:rPr lang="pt-BR" dirty="0"/>
              <a:t>wget -O - https://get.hacs.xyz | bash –</a:t>
            </a:r>
          </a:p>
          <a:p>
            <a:r>
              <a:rPr lang="pt-BR" dirty="0"/>
              <a:t>Restart HA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A9ED84-834D-DE3D-5C40-D7403245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924944"/>
            <a:ext cx="5616624" cy="3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D751D-6B8D-293F-93CC-00E92D00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Script</a:t>
            </a:r>
            <a:r>
              <a:rPr lang="de-AT" dirty="0"/>
              <a:t> arbeitet problemlos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9CBB58-9B8D-3EAB-F430-17F897A2B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9546E7-4DD9-A66B-8A9F-63616D2E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872504"/>
            <a:ext cx="842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8DB5A-8952-6495-E9DE-7AAED5A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E21A8B-4108-91A8-9DC0-C08E61D8F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5CB59F-0E1E-A9BA-F1EA-AF8C793A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6631"/>
            <a:ext cx="8622172" cy="45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3C19-E338-F6F1-618C-D8FC3E25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 – Browsercache löschen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A9FAA0-5ED9-B421-23F7-FD0222EAA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Browser wechseln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00F019-91C0-0CCB-0231-7F6460F9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2065337"/>
            <a:ext cx="4791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E86-ED42-EA4C-C468-994325F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6770B-6FEA-F715-3644-888C8CD21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347838-9CBF-51F8-88E3-7BA4B73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000500"/>
            <a:ext cx="39338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40A-ACAB-BBF0-0F0B-00C9B49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Alles bestätigen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B29AC6-E673-B95B-51BE-AF24D7233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280E-8C3A-3AFF-8E37-C4257E3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04875"/>
            <a:ext cx="67722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2D155-09D9-40BD-7DED-82F9443A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– 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2B48F-0A09-2390-2D0D-6AA3A329F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Mit Key in GitHub anmelden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616D70-6033-5F4D-5EE8-99DB811D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36912"/>
            <a:ext cx="436303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0FB62-E37B-89F5-8705-FB73E469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-Imager oder </a:t>
            </a:r>
            <a:r>
              <a:rPr lang="de-AT" dirty="0" err="1"/>
              <a:t>balenaEdger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FB40B-DF9F-60CF-5218-23EE2A4DD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0D6083-D312-9C2D-2816-0E14B92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986771"/>
            <a:ext cx="8207375" cy="51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3BF2D-5962-8C4B-076F-8310C8A4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51083-8852-3625-104C-097648327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D645BE-6DEA-CE14-AFEE-ED4E9F45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24744"/>
            <a:ext cx="5764714" cy="50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2DC37-2A27-886C-53C4-1737EF1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zu Bereich System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FA0537-AFDC-03C8-40A1-506E3DD46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Bereich System anlegen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B6BD7C-8000-E251-3CB7-8826B5A4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16832"/>
            <a:ext cx="4104456" cy="32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2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53ABB-E301-E4DD-2B8E-A9B35160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VS-Code als Standard-Editor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6A447B-A6D4-AF1E-FB86-3017CBEE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3C4FBB-DBAD-6827-8973-0914CA09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628775"/>
            <a:ext cx="48482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8B53-382C-9BD2-9064-D681CDA1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Wieder </a:t>
            </a:r>
            <a:r>
              <a:rPr lang="de-AT" dirty="0" err="1"/>
              <a:t>Frenck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5AF74-2CAF-6D78-E44B-714C40FF5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9F0B5A-7505-8F3D-2A69-CEBFE8A9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2941"/>
            <a:ext cx="8253098" cy="49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6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814A7-DD41-CB44-33C2-FFD1032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Bearbeitung der </a:t>
            </a:r>
            <a:r>
              <a:rPr lang="de-AT" dirty="0" err="1"/>
              <a:t>Config</a:t>
            </a:r>
            <a:r>
              <a:rPr lang="de-AT" dirty="0"/>
              <a:t>-Files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2E6932-3314-48A5-3425-6DCCFAD0B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1CA81-CDAB-BE70-C5B3-3737E34D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2" y="1340768"/>
            <a:ext cx="8695616" cy="34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EF5BF-555A-34E1-4C74-68DD06BA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Convert</a:t>
            </a:r>
            <a:r>
              <a:rPr lang="de-AT" dirty="0"/>
              <a:t> DB von </a:t>
            </a:r>
            <a:r>
              <a:rPr lang="de-AT" dirty="0" err="1"/>
              <a:t>Sqlite</a:t>
            </a:r>
            <a:r>
              <a:rPr lang="de-AT" dirty="0"/>
              <a:t> zu </a:t>
            </a:r>
            <a:r>
              <a:rPr lang="de-AT" dirty="0" err="1"/>
              <a:t>MariaDb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E8483-01EB-EBA6-088D-8A827E6CD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MariaDb</a:t>
            </a:r>
            <a:r>
              <a:rPr lang="de-AT" dirty="0"/>
              <a:t> installieren</a:t>
            </a:r>
          </a:p>
          <a:p>
            <a:pPr lvl="1"/>
            <a:r>
              <a:rPr lang="de-AT" dirty="0"/>
              <a:t>User und Passwort festlegen</a:t>
            </a:r>
          </a:p>
          <a:p>
            <a:r>
              <a:rPr lang="de-AT" dirty="0" err="1"/>
              <a:t>Configuration.yaml</a:t>
            </a:r>
            <a:endParaRPr lang="de-AT" dirty="0"/>
          </a:p>
          <a:p>
            <a:pPr lvl="1"/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# Change the </a:t>
            </a:r>
            <a:r>
              <a:rPr lang="en-US" b="0" i="0" dirty="0" err="1">
                <a:solidFill>
                  <a:srgbClr val="637777"/>
                </a:solidFill>
                <a:effectLst/>
                <a:latin typeface="SFMono-Regular"/>
              </a:rPr>
              <a:t>username,password</a:t>
            </a:r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 and database name as required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recorder: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7FDBCA"/>
                </a:solidFill>
                <a:effectLst/>
                <a:latin typeface="SFMono-Regular"/>
              </a:rPr>
              <a:t>db_url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ECC48D"/>
                </a:solidFill>
                <a:effectLst/>
                <a:latin typeface="SFMono-Regular"/>
              </a:rPr>
              <a:t>mysql://homeassistant:password@core-mariadb/homeassistant?charset=utf8mb4</a:t>
            </a:r>
          </a:p>
          <a:p>
            <a:r>
              <a:rPr lang="de-AT" dirty="0">
                <a:hlinkClick r:id="rId2"/>
              </a:rPr>
              <a:t>https://andrejacobs.org/home-automation/convert-home-assistant-to-use-mariadb-as-the-database/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13676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78116-F6C1-8F74-32A1-1DEE7BE4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Start  Protokoll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9E0361-7FF8-D8DC-C5AA-CFC68D91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sz="2400" dirty="0"/>
              <a:t>HA unter Umständen neu starten</a:t>
            </a:r>
          </a:p>
          <a:p>
            <a:r>
              <a:rPr lang="de-AT" sz="2400" dirty="0"/>
              <a:t>Passwort: </a:t>
            </a:r>
            <a:r>
              <a:rPr lang="de-AT" sz="2400" dirty="0" err="1"/>
              <a:t>passme</a:t>
            </a:r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A697C8-7CF8-E766-AF3E-615B787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95736"/>
            <a:ext cx="4410075" cy="41243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E4FF0FE-C368-F834-C6F2-6FD8B20F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28" y="3931062"/>
            <a:ext cx="6147222" cy="29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2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3872C-A2F5-458F-C0B1-9F2C5B93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EA354-07D1-52B1-1046-EB774C7EB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1075"/>
            <a:ext cx="8207375" cy="4608165"/>
          </a:xfrm>
        </p:spPr>
        <p:txBody>
          <a:bodyPr/>
          <a:lstStyle/>
          <a:p>
            <a:r>
              <a:rPr lang="de-AT" dirty="0"/>
              <a:t>User/Password festlegen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1E61F5-E0F5-DD47-B0F8-A6E921AE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66" y="1695959"/>
            <a:ext cx="9144000" cy="3178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DDCB3D-4B75-34E1-1EDF-575AC89B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66" y="5051270"/>
            <a:ext cx="9144000" cy="1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031C1-7D07-0EE2-0624-40F8BEF6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er keine </a:t>
            </a:r>
            <a:r>
              <a:rPr lang="de-AT" dirty="0" err="1"/>
              <a:t>Konfig</a:t>
            </a:r>
            <a:r>
              <a:rPr lang="de-AT" dirty="0"/>
              <a:t> anbietet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A448B8-576A-13BD-EB56-EE532E226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FFE60B-B463-5FAE-4AC8-0EC0F87C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988840"/>
            <a:ext cx="738596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1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33A6-597E-C6BB-B5D5-D6C5392D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 - 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00FEDF-9E14-47AE-3399-1918D2CC5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D4473C-C98F-49B6-C669-B2ECFA8A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674"/>
            <a:ext cx="9144000" cy="18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E6F8-6F75-52B9-13B8-CDF08A75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 in Betrieb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4935B4-0A96-E5F4-1C1A-A14CB74B3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Ideal mit externem Monitor an </a:t>
            </a:r>
            <a:r>
              <a:rPr lang="de-AT" dirty="0" err="1"/>
              <a:t>Raspi</a:t>
            </a:r>
            <a:endParaRPr lang="de-AT" dirty="0"/>
          </a:p>
          <a:p>
            <a:r>
              <a:rPr lang="de-AT" dirty="0"/>
              <a:t>IP-Adresse sonst über Router 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7869D-1993-8718-0A07-5124DECB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384129"/>
            <a:ext cx="7380312" cy="34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BE59A-BAD2-59D9-B410-FB6D57D0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Mosquitto</a:t>
            </a:r>
            <a:r>
              <a:rPr lang="de-AT" dirty="0"/>
              <a:t>-Broker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A1482-6DAC-C696-77AF-C006D72AF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Keinen Benutzer eintragen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7C6A57-74CC-931D-2B4C-4757460F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429000"/>
            <a:ext cx="5508104" cy="34764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5E27240-F8C0-B2A9-6ECC-BD7831B0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735950"/>
            <a:ext cx="3959672" cy="34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2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742-6097-8770-891A-2C550119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</a:t>
            </a:r>
            <a:r>
              <a:rPr lang="de-AT" dirty="0" err="1"/>
              <a:t>Mqtt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3C7BC-DB9D-53F9-D78A-55674307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Optional mit Verschlüsselung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93CAC7-DCD4-EDF2-5A06-48AFCB9F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1" y="1556792"/>
            <a:ext cx="3515409" cy="44810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4286B-D30A-E902-C259-8E40A32E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15" y="1098822"/>
            <a:ext cx="3724275" cy="43719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068961-AFE5-BBA9-0B62-C997CA97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871" y="5527716"/>
            <a:ext cx="3086100" cy="11906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71BDC26-6789-AE2D-9C5E-D5B18FCDA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647" y="1022617"/>
            <a:ext cx="3856777" cy="45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2F4A2-FBB7-4484-0F30-EC9C56EB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 mit MQTT Explorer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71C60-E6A5-9A21-A7E0-492128EF6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ACA87-052E-6254-4FF7-18654171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70485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1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4A72A-B8DA-1EDB-93BE-F4A2A3C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AddOn</a:t>
            </a:r>
            <a:r>
              <a:rPr lang="de-DE" dirty="0"/>
              <a:t> </a:t>
            </a:r>
            <a:r>
              <a:rPr lang="de-DE" dirty="0" err="1"/>
              <a:t>EspHome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38AB4-AFC7-1F8D-3AA3-F6524D4BC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87DA15-E395-0A2B-A822-65F789D5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011"/>
            <a:ext cx="9144000" cy="33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8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09B98-C76F-5C2B-0D21-F2E38CDB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116719-E06F-AA92-10EC-F243C597E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64B54F-A27F-BB55-0EE6-20D385A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42450"/>
            <a:ext cx="9144000" cy="21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4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76BF5-E6E6-301B-2BC5-67027877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NodeRed</a:t>
            </a:r>
            <a:r>
              <a:rPr lang="de-AT" dirty="0"/>
              <a:t> - 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186E91-B04B-ABB8-821F-C25799DAD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Über </a:t>
            </a:r>
            <a:r>
              <a:rPr lang="de-AT" sz="2400" dirty="0" err="1"/>
              <a:t>AddOns</a:t>
            </a:r>
            <a:r>
              <a:rPr lang="de-AT" sz="2400" dirty="0"/>
              <a:t> installieren</a:t>
            </a:r>
          </a:p>
          <a:p>
            <a:r>
              <a:rPr lang="de-AT" sz="2400" dirty="0"/>
              <a:t>SSL deaktivieren</a:t>
            </a:r>
          </a:p>
          <a:p>
            <a:r>
              <a:rPr lang="de-AT" sz="2400" dirty="0"/>
              <a:t>Passwort setzen (</a:t>
            </a:r>
            <a:r>
              <a:rPr lang="de-AT" sz="2400" dirty="0" err="1"/>
              <a:t>passme</a:t>
            </a:r>
            <a:r>
              <a:rPr lang="de-AT" sz="2400" dirty="0"/>
              <a:t>) und restarten</a:t>
            </a:r>
          </a:p>
          <a:p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94EDCD-8908-BACF-F4D6-3EE68357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14" y="2492896"/>
            <a:ext cx="4213549" cy="42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52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4A3EB-E423-D05B-D2D3-6AC17976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Für bessere Integration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2D4B38-1BCE-5DC2-2A8F-2870251B1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https://github.com/zachowj/hass-node-red#hacs</a:t>
            </a:r>
            <a:r>
              <a:rPr lang="de-AT" dirty="0"/>
              <a:t> </a:t>
            </a:r>
          </a:p>
          <a:p>
            <a:r>
              <a:rPr lang="de-AT" dirty="0"/>
              <a:t>Danach 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3CB317-26C8-831B-C014-AA7C3671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" y="2492896"/>
            <a:ext cx="9144000" cy="24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62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B3F4-0CC8-FC94-9346-0B167D17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60E2D3-5453-E4E1-1210-B2639BE1E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CD0BCA-3536-DC92-7E19-AD8BA042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84784"/>
            <a:ext cx="57816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4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4D76-8600-9A58-9093-19C642AD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InfluxDB-AddOn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2A8537-EAC3-F6D6-53FF-F09509AE3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124744"/>
            <a:ext cx="8207375" cy="4608165"/>
          </a:xfrm>
        </p:spPr>
        <p:txBody>
          <a:bodyPr/>
          <a:lstStyle/>
          <a:p>
            <a:r>
              <a:rPr lang="de-AT" dirty="0"/>
              <a:t>Keine Konfiguration notwendig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971DA-7A8A-4999-9021-A09CF64A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6141571" cy="42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6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1A2C1-D5C2-EC72-DD92-14A9DC0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Erster Start dauert 2 Minuten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ABCBA-B897-7607-6CC2-52AA14B1F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A5B5-D189-68AE-9A52-20B8F89AD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2"/>
            <a:ext cx="9010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0A352-F16B-2A07-077D-A183F5D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Dauert einige Minuten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187946-DBF3-0D16-97C2-111BDD4D6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http://homeassistant.local:8123/</a:t>
            </a:r>
            <a:r>
              <a:rPr lang="de-AT" dirty="0"/>
              <a:t> </a:t>
            </a:r>
          </a:p>
          <a:p>
            <a:r>
              <a:rPr lang="de-AT" dirty="0"/>
              <a:t>Alternativ mit IP-Adresse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41641F-7A0C-358D-DC1D-EA8EBBBD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80818"/>
            <a:ext cx="4631516" cy="39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AB933-61A4-8C4E-C425-1C095910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DB für HA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1BED2-9634-A1C7-B15B-A153934CF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47C65-376E-04EB-AFDD-4CC256A3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0" y="1412776"/>
            <a:ext cx="8388424" cy="32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4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BAF03-23E8-4B91-CE06-0EC3D58A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Benutzer und Rechte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26B34-0630-753C-9273-BB8C40707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72197E-19DF-E5BC-59D1-8E1ADBBF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08" y="1124744"/>
            <a:ext cx="9144000" cy="2871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6DB35D-3D96-2A1C-19EB-2B72354C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089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2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F4828-9B11-8E22-E9C6-F73D9584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44A4-3380-1EB2-C264-41CB026E0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0C9F2-3CA2-DE51-F183-DA30BAC0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952836"/>
            <a:ext cx="4464496" cy="21394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81D55A-13FB-0D30-E4D9-3C4D69DB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86562"/>
            <a:ext cx="6059783" cy="3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1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69C8-B376-6B46-FF77-92FE09E8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Nach einigen Minuten des Datensammelns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3B4AD9-017C-44A1-0884-8B60510BC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9494F8-8452-B14C-2606-B2915A0F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206"/>
            <a:ext cx="9144000" cy="45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8E431-22A4-5BB9-45EE-BFC1FF8E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per </a:t>
            </a:r>
            <a:r>
              <a:rPr lang="de-AT" dirty="0" err="1"/>
              <a:t>AddOn</a:t>
            </a:r>
            <a:r>
              <a:rPr lang="de-AT" dirty="0"/>
              <a:t>-Store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3C442D-759B-AFC8-5776-91264581B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Wieder ohne </a:t>
            </a:r>
            <a:r>
              <a:rPr lang="de-AT" dirty="0" err="1"/>
              <a:t>config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67A9F-2298-E8F1-16F4-E57F5121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060848"/>
            <a:ext cx="6516216" cy="44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2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0F50A-CB22-69F4-07E7-C506086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– Add </a:t>
            </a:r>
            <a:r>
              <a:rPr lang="de-AT" dirty="0" err="1"/>
              <a:t>DataSource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1D5E8-AEBE-5CAB-9D24-C06F72C9F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Typ: </a:t>
            </a:r>
            <a:r>
              <a:rPr lang="de-AT" dirty="0" err="1"/>
              <a:t>InfluxDB</a:t>
            </a:r>
            <a:r>
              <a:rPr lang="de-AT"/>
              <a:t>, URL: </a:t>
            </a:r>
            <a:r>
              <a:rPr lang="de-AT">
                <a:hlinkClick r:id="rId2"/>
              </a:rPr>
              <a:t>http://192.168.1.99:8086</a:t>
            </a:r>
            <a:r>
              <a:rPr lang="de-AT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726933-A27B-04A6-B880-AE0416BA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00808"/>
            <a:ext cx="5607996" cy="48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3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69436-ED34-3A97-AB70-73A0DF7C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DD7BB-D20D-0016-8564-6C63F191F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A0DC9-71C5-F2F8-4168-58C2B2DF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314"/>
            <a:ext cx="9144000" cy="48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3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DBE50-53DE-D4FE-1847-AE7AE0F6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Abschlussarbeiten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C6952-572A-D925-A299-58414FB8C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Updates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86F77D-4BCB-87BA-940B-7A269B06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019731"/>
            <a:ext cx="5163666" cy="3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7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26923-C179-BABA-396B-84DB8FC1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Backup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CB06D3-C995-42E8-7A65-1212D1C9F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Initial – mit </a:t>
            </a:r>
            <a:r>
              <a:rPr lang="de-AT" dirty="0" err="1"/>
              <a:t>Standardintegrations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84989B-61A5-0840-6FF1-EEDBBFC7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75689"/>
            <a:ext cx="6707624" cy="38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9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CC0F1-54E8-6045-6EF8-42564B86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Cloning</a:t>
            </a:r>
            <a:r>
              <a:rPr lang="de-AT" dirty="0"/>
              <a:t> - 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871C2F-F977-7741-4184-7738E4BE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IP-Adressen</a:t>
            </a:r>
          </a:p>
          <a:p>
            <a:pPr lvl="1"/>
            <a:r>
              <a:rPr lang="de-AT" dirty="0"/>
              <a:t>MQTT</a:t>
            </a:r>
          </a:p>
          <a:p>
            <a:pPr lvl="1"/>
            <a:r>
              <a:rPr lang="de-AT" dirty="0" err="1"/>
              <a:t>InfluxDb</a:t>
            </a:r>
            <a:r>
              <a:rPr lang="de-AT" dirty="0"/>
              <a:t> und </a:t>
            </a:r>
            <a:r>
              <a:rPr lang="de-AT" dirty="0" err="1"/>
              <a:t>Grafana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4334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1DED9-9916-5F19-6189-C69BA17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Benutzer anlegen oder Backup einspielen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633EA-C2AD-A5E1-71E7-6049A2CB9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089742-0C33-7DE7-7892-E616525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63307"/>
            <a:ext cx="2938463" cy="5876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22D1D3E-17BB-2CA8-4A9D-576A63AC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0" y="1005478"/>
            <a:ext cx="377364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4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9B5A-D13F-46C7-4D98-416EFAFF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Abfrage, ob Home </a:t>
            </a:r>
            <a:r>
              <a:rPr lang="de-AT" dirty="0" err="1"/>
              <a:t>Assistant</a:t>
            </a:r>
            <a:r>
              <a:rPr lang="de-AT" dirty="0"/>
              <a:t>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682BFE-1939-D934-E125-500C38689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Observer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9D2EBC-D108-0163-5959-CAFE4B34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5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AE5E0-7EE1-721D-183F-9A8AA918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Rasperrymatic</a:t>
            </a:r>
            <a:r>
              <a:rPr lang="de-AT" dirty="0"/>
              <a:t> in </a:t>
            </a:r>
            <a:r>
              <a:rPr lang="de-AT" dirty="0" err="1"/>
              <a:t>HomeAssitant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9A6A25-2282-3B1A-FCE4-00F2420E0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Video</a:t>
            </a:r>
          </a:p>
          <a:p>
            <a:pPr lvl="1"/>
            <a:r>
              <a:rPr lang="de-AT">
                <a:hlinkClick r:id="rId2"/>
              </a:rPr>
              <a:t>https://www.youtube.com/watch?v=6HNJyGrAEmQ&amp;ab_channel=simon42 </a:t>
            </a:r>
          </a:p>
          <a:p>
            <a:r>
              <a:rPr lang="de-AT" dirty="0">
                <a:hlinkClick r:id="rId2"/>
              </a:rPr>
              <a:t>https://github.com/jens-maus/RaspberryMatic/wiki/Installation-HomeAssistant</a:t>
            </a:r>
            <a:r>
              <a:rPr lang="de-AT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8624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94F5B-CD4B-9922-886B-ACAE79ED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Monitor </a:t>
            </a:r>
            <a:r>
              <a:rPr lang="de-AT" dirty="0" err="1"/>
              <a:t>your</a:t>
            </a:r>
            <a:r>
              <a:rPr lang="de-AT" dirty="0"/>
              <a:t>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386229-DD80-6833-5E43-C338507F1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https://Home-assistant.io/integrations/systemmonitor/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0EDBF-95ED-0E63-A9F9-2315389D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832"/>
            <a:ext cx="6264696" cy="50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2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9218E-8C7B-2E4A-F275-1CA36835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C0BB9-B795-E1DB-346D-EE2B574D8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 Example </a:t>
            </a:r>
            <a:r>
              <a:rPr lang="en-US" dirty="0" err="1"/>
              <a:t>configuration.yaml</a:t>
            </a:r>
            <a:r>
              <a:rPr lang="en-US" dirty="0"/>
              <a:t> entry</a:t>
            </a:r>
          </a:p>
          <a:p>
            <a:pPr marL="0" indent="0">
              <a:buNone/>
            </a:pPr>
            <a:r>
              <a:rPr lang="en-US" dirty="0"/>
              <a:t>sensor:</a:t>
            </a:r>
          </a:p>
          <a:p>
            <a:pPr marL="0" indent="0">
              <a:buNone/>
            </a:pPr>
            <a:r>
              <a:rPr lang="en-US" dirty="0"/>
              <a:t>  - platform: </a:t>
            </a:r>
            <a:r>
              <a:rPr lang="en-US" dirty="0" err="1"/>
              <a:t>systemmonitor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resources: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disk_use_percent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arg</a:t>
            </a:r>
            <a:r>
              <a:rPr lang="en-US" dirty="0"/>
              <a:t>: /config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memory_free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63937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7BF8D-EC27-750F-7D7B-EAAEB9F7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2FA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5A5E9-1E2E-6435-89CD-9397750B2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Benutzerprofil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77BF29-D9E0-0273-5C01-6CAAFE57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" y="1700808"/>
            <a:ext cx="9144000" cy="24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3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8FC9D-A467-47E9-FA72-9D707343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IP Ban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FCF5EE-578D-68B5-5A4E-294B54CF8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Loginangriffe</a:t>
            </a:r>
            <a:r>
              <a:rPr lang="de-AT" dirty="0"/>
              <a:t> einschränken</a:t>
            </a:r>
          </a:p>
          <a:p>
            <a:pPr lvl="1"/>
            <a:r>
              <a:rPr lang="de-AT" dirty="0"/>
              <a:t>Nach 5 fehlgeschlagenen Versuchen wird die IP-Adresse gesperrt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E35FA-345A-4B7D-128F-F3E196F2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52936"/>
            <a:ext cx="631420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52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49844-0383-E15D-517D-4D6D00C1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 </a:t>
            </a:r>
            <a:r>
              <a:rPr lang="de-AT" dirty="0" err="1"/>
              <a:t>secrets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61DEB2-FE11-84FC-9C94-586A170F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Werden bei 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commit</a:t>
            </a:r>
            <a:r>
              <a:rPr lang="de-AT" dirty="0"/>
              <a:t> nicht übertragen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CC34C-9063-E30F-17EF-EF4721D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4124325" cy="11334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50358E-2F4E-340B-59AB-CF84102A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73016"/>
            <a:ext cx="8020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4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467AB-43D6-54AA-184F-3F4228B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– System -Logs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67A334-95F3-5AE6-30C3-763FA827A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AF499C-32D3-8150-BD17-CF3E5377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43015"/>
            <a:ext cx="6173402" cy="4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402A0-C481-F418-752E-82E39ED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A63C5B-BA13-9A7B-B274-A4AC52712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Einrichtung Tristan</a:t>
            </a:r>
          </a:p>
          <a:p>
            <a:pPr lvl="1"/>
            <a:r>
              <a:rPr lang="de-AT" dirty="0">
                <a:hlinkClick r:id="rId2"/>
              </a:rPr>
              <a:t>https://www.youtube.com/watch?v=fs_qyQEm5Xo&amp;list=PLIxK2LLg_SBv6tud8fjgl0scqhyZba-O7&amp;ab_channel=Tristan%27sSmartesHeim</a:t>
            </a:r>
            <a:r>
              <a:rPr lang="de-AT" dirty="0"/>
              <a:t> </a:t>
            </a:r>
          </a:p>
          <a:p>
            <a:r>
              <a:rPr lang="de-AT" dirty="0" err="1"/>
              <a:t>SmartHomeJunkie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https://github.com/smarthomejunkie/Home-Assistant-Tutorials</a:t>
            </a:r>
            <a:r>
              <a:rPr lang="de-AT" dirty="0"/>
              <a:t> </a:t>
            </a:r>
          </a:p>
          <a:p>
            <a:r>
              <a:rPr lang="de-AT" dirty="0" err="1"/>
              <a:t>CheatSheet</a:t>
            </a:r>
            <a:endParaRPr lang="de-AT" dirty="0"/>
          </a:p>
          <a:p>
            <a:pPr lvl="1"/>
            <a:r>
              <a:rPr lang="de-AT" dirty="0">
                <a:hlinkClick r:id="rId4"/>
              </a:rPr>
              <a:t>https://github.com/arsaboo/homeassistant-config/blob/master/HASS%20Cheatsheet.md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07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B7C77-FA0E-F8D9-7623-0545D6CC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Findet eine Menge Geräte im Netz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E31D6-2E74-0AC2-4504-880B873E8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34" y="1220615"/>
            <a:ext cx="5327823" cy="4608165"/>
          </a:xfrm>
        </p:spPr>
        <p:txBody>
          <a:bodyPr/>
          <a:lstStyle/>
          <a:p>
            <a:r>
              <a:rPr lang="de-AT" dirty="0" err="1"/>
              <a:t>Fritzbox</a:t>
            </a:r>
            <a:endParaRPr lang="de-AT" dirty="0"/>
          </a:p>
          <a:p>
            <a:r>
              <a:rPr lang="de-AT" dirty="0" err="1"/>
              <a:t>Synology</a:t>
            </a:r>
            <a:endParaRPr lang="de-AT" dirty="0"/>
          </a:p>
          <a:p>
            <a:r>
              <a:rPr lang="de-AT" dirty="0" err="1"/>
              <a:t>ShellyPlug</a:t>
            </a:r>
            <a:endParaRPr lang="de-AT" dirty="0"/>
          </a:p>
          <a:p>
            <a:r>
              <a:rPr lang="de-AT" dirty="0"/>
              <a:t>Sonos</a:t>
            </a:r>
          </a:p>
          <a:p>
            <a:r>
              <a:rPr lang="de-AT" dirty="0"/>
              <a:t>Pflanzensensor</a:t>
            </a:r>
          </a:p>
          <a:p>
            <a:r>
              <a:rPr lang="de-AT" dirty="0"/>
              <a:t>Zahnbürste</a:t>
            </a:r>
          </a:p>
          <a:p>
            <a:r>
              <a:rPr lang="de-AT" dirty="0"/>
              <a:t>ESP32-Geräte</a:t>
            </a:r>
          </a:p>
          <a:p>
            <a:endParaRPr lang="de-AT" dirty="0"/>
          </a:p>
          <a:p>
            <a:r>
              <a:rPr lang="de-AT" dirty="0"/>
              <a:t>Später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CF809A-7946-9F48-3843-FDE72127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143000"/>
            <a:ext cx="2430543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36D64-8A4D-50AA-635E-6B6B5216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 über Docker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704BC-715D-F400-546D-1BD294A8C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8CAC3F-B77F-D778-F95F-C09907B1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3"/>
            <a:ext cx="9095062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B22D7-DC65-B303-EAB7-424C2FC2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Hauptseite mit Lovelace-UI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D448F4-A96D-E05B-62A7-B5282CEE3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BCEE04-3A5A-7B01-C3FE-7A55E282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3" y="981075"/>
            <a:ext cx="6357714" cy="5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07275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717</Words>
  <Application>Microsoft Office PowerPoint</Application>
  <PresentationFormat>Bildschirmpräsentation (4:3)</PresentationFormat>
  <Paragraphs>173</Paragraphs>
  <Slides>68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5" baseType="lpstr">
      <vt:lpstr>Arial</vt:lpstr>
      <vt:lpstr>Calibri</vt:lpstr>
      <vt:lpstr>Consolas</vt:lpstr>
      <vt:lpstr>SFMono-Regular</vt:lpstr>
      <vt:lpstr>Symbol</vt:lpstr>
      <vt:lpstr>Wingdings</vt:lpstr>
      <vt:lpstr>2_Larissa</vt:lpstr>
      <vt:lpstr>Installation auf Raspberry Pi 4</vt:lpstr>
      <vt:lpstr>Raspberry Pi Imager</vt:lpstr>
      <vt:lpstr>Raspi-Imager oder balenaEdger</vt:lpstr>
      <vt:lpstr>Raspi in Betrieb nehmen</vt:lpstr>
      <vt:lpstr>Dauert einige Minuten</vt:lpstr>
      <vt:lpstr>Benutzer anlegen oder Backup einspielen</vt:lpstr>
      <vt:lpstr>Findet eine Menge Geräte im Netz</vt:lpstr>
      <vt:lpstr>Alternativ über Docker</vt:lpstr>
      <vt:lpstr>Hauptseite mit Lovelace-UI</vt:lpstr>
      <vt:lpstr>Anpassungen</vt:lpstr>
      <vt:lpstr>Konfiguration</vt:lpstr>
      <vt:lpstr>AddOn-Store - Enable SSH/SFTP</vt:lpstr>
      <vt:lpstr>Erstes AddOn über Store installieren</vt:lpstr>
      <vt:lpstr>SSH - Überblick</vt:lpstr>
      <vt:lpstr>Config – Benutzer anpassen</vt:lpstr>
      <vt:lpstr>Protokoll kontrollieren</vt:lpstr>
      <vt:lpstr>Config noch einmal überprüfen</vt:lpstr>
      <vt:lpstr>Starten und Aufrufen</vt:lpstr>
      <vt:lpstr>HomeAssistant neu starten …</vt:lpstr>
      <vt:lpstr>Ergebnis</vt:lpstr>
      <vt:lpstr>Log</vt:lpstr>
      <vt:lpstr>Sftp testen</vt:lpstr>
      <vt:lpstr>Install Home Assistant Community Store</vt:lpstr>
      <vt:lpstr>Script arbeitet problemlos</vt:lpstr>
      <vt:lpstr>HA neu starten</vt:lpstr>
      <vt:lpstr>HA neu starten – Browsercache löschen</vt:lpstr>
      <vt:lpstr>Integration hinzufügen</vt:lpstr>
      <vt:lpstr>Alles bestätigen</vt:lpstr>
      <vt:lpstr>HACS – Integration installieren</vt:lpstr>
      <vt:lpstr>PowerPoint-Präsentation</vt:lpstr>
      <vt:lpstr>HACS zu Bereich System hinzufügen</vt:lpstr>
      <vt:lpstr>VS-Code als Standard-Editor installieren</vt:lpstr>
      <vt:lpstr>Wieder Frenck</vt:lpstr>
      <vt:lpstr>Bearbeitung der Config-Files</vt:lpstr>
      <vt:lpstr>Convert DB von Sqlite zu MariaDb</vt:lpstr>
      <vt:lpstr>Config  Start  Protokoll</vt:lpstr>
      <vt:lpstr>Samba</vt:lpstr>
      <vt:lpstr>Wenn er keine Konfig anbietet</vt:lpstr>
      <vt:lpstr>Samba - Test</vt:lpstr>
      <vt:lpstr>AddOn Mosquitto-Broker</vt:lpstr>
      <vt:lpstr>Integration Mqtt</vt:lpstr>
      <vt:lpstr>Test mit MQTT Explorer</vt:lpstr>
      <vt:lpstr>AddOn EspHome</vt:lpstr>
      <vt:lpstr>Protokoll</vt:lpstr>
      <vt:lpstr>NodeRed - Installation</vt:lpstr>
      <vt:lpstr>Für bessere Integration</vt:lpstr>
      <vt:lpstr>Integration installieren</vt:lpstr>
      <vt:lpstr>InfluxDB-AddOn installieren</vt:lpstr>
      <vt:lpstr>Erster Start dauert 2 Minuten </vt:lpstr>
      <vt:lpstr>InfluxDB – DB für HA anlegen</vt:lpstr>
      <vt:lpstr>InfluxDB – Benutzer und Rechte</vt:lpstr>
      <vt:lpstr>HA konfigurieren</vt:lpstr>
      <vt:lpstr>Nach einigen Minuten des Datensammelns</vt:lpstr>
      <vt:lpstr>Grafana per AddOn-Store</vt:lpstr>
      <vt:lpstr>Grafana – Add DataSource</vt:lpstr>
      <vt:lpstr>Erstes Panel</vt:lpstr>
      <vt:lpstr>Abschlussarbeiten</vt:lpstr>
      <vt:lpstr>Backup erstellen</vt:lpstr>
      <vt:lpstr>Cloning - Anpassungen</vt:lpstr>
      <vt:lpstr>Abfrage, ob Home Assistant läuft</vt:lpstr>
      <vt:lpstr>Rasperrymatic in HomeAssitant</vt:lpstr>
      <vt:lpstr>Monitor your HA</vt:lpstr>
      <vt:lpstr>Configuration.yaml</vt:lpstr>
      <vt:lpstr>Enable 2FA</vt:lpstr>
      <vt:lpstr>Enable IP Ban</vt:lpstr>
      <vt:lpstr>Use secrets</vt:lpstr>
      <vt:lpstr>Einstellungen – System -Logs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890</cp:revision>
  <dcterms:created xsi:type="dcterms:W3CDTF">2011-08-18T07:37:01Z</dcterms:created>
  <dcterms:modified xsi:type="dcterms:W3CDTF">2023-10-20T17:23:14Z</dcterms:modified>
</cp:coreProperties>
</file>